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5" r:id="rId3"/>
    <p:sldId id="266" r:id="rId4"/>
    <p:sldId id="267" r:id="rId5"/>
    <p:sldId id="268" r:id="rId6"/>
    <p:sldId id="270" r:id="rId7"/>
    <p:sldId id="269" r:id="rId8"/>
    <p:sldId id="272" r:id="rId9"/>
    <p:sldId id="271" r:id="rId10"/>
    <p:sldId id="259" r:id="rId11"/>
    <p:sldId id="260" r:id="rId12"/>
    <p:sldId id="261" r:id="rId13"/>
    <p:sldId id="262" r:id="rId14"/>
    <p:sldId id="263"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99F1A0B-5DDB-414B-A2D5-A14B52446481}" type="datetimeFigureOut">
              <a:rPr lang="el-GR" smtClean="0"/>
              <a:pPr/>
              <a:t>25/9/2019</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B4FBA0-1D38-40D7-B561-9DD1272882A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199F1A0B-5DDB-414B-A2D5-A14B52446481}" type="datetimeFigureOut">
              <a:rPr lang="el-GR" smtClean="0"/>
              <a:pPr/>
              <a:t>25/9/2019</a:t>
            </a:fld>
            <a:endParaRPr lang="el-GR"/>
          </a:p>
        </p:txBody>
      </p:sp>
      <p:sp>
        <p:nvSpPr>
          <p:cNvPr id="27" name="26 - Θέση αριθμού διαφάνειας"/>
          <p:cNvSpPr>
            <a:spLocks noGrp="1"/>
          </p:cNvSpPr>
          <p:nvPr>
            <p:ph type="sldNum" sz="quarter" idx="11"/>
          </p:nvPr>
        </p:nvSpPr>
        <p:spPr/>
        <p:txBody>
          <a:bodyPr rtlCol="0"/>
          <a:lstStyle/>
          <a:p>
            <a:fld id="{63B4FBA0-1D38-40D7-B561-9DD1272882A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199F1A0B-5DDB-414B-A2D5-A14B52446481}" type="datetimeFigureOut">
              <a:rPr lang="el-GR" smtClean="0"/>
              <a:pPr/>
              <a:t>25/9/2019</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63B4FBA0-1D38-40D7-B561-9DD1272882A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9F1A0B-5DDB-414B-A2D5-A14B52446481}" type="datetimeFigureOut">
              <a:rPr lang="el-GR" smtClean="0"/>
              <a:pPr/>
              <a:t>25/9/2019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3B4FBA0-1D38-40D7-B561-9DD1272882A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99F1A0B-5DDB-414B-A2D5-A14B52446481}" type="datetimeFigureOut">
              <a:rPr lang="el-GR" smtClean="0"/>
              <a:pPr/>
              <a:t>25/9/2019</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B4FBA0-1D38-40D7-B561-9DD1272882A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ΟΜΟΙΟΠΑΘΗΤΙΚΟ ΙΑΤΡΕΙΟ</a:t>
            </a:r>
            <a:endParaRPr lang="el-GR" dirty="0"/>
          </a:p>
        </p:txBody>
      </p:sp>
      <p:sp>
        <p:nvSpPr>
          <p:cNvPr id="3" name="2 - Θέση περιεχομένου"/>
          <p:cNvSpPr>
            <a:spLocks noGrp="1"/>
          </p:cNvSpPr>
          <p:nvPr>
            <p:ph sz="half" idx="1"/>
          </p:nvPr>
        </p:nvSpPr>
        <p:spPr>
          <a:xfrm>
            <a:off x="457200" y="2428869"/>
            <a:ext cx="2686040" cy="2214577"/>
          </a:xfrm>
        </p:spPr>
        <p:txBody>
          <a:bodyPr>
            <a:normAutofit/>
          </a:bodyPr>
          <a:lstStyle/>
          <a:p>
            <a:pPr>
              <a:buNone/>
            </a:pPr>
            <a:r>
              <a:rPr lang="el-GR" dirty="0" smtClean="0"/>
              <a:t>ΧΩΡΙΟ ΑΝΙΣ</a:t>
            </a:r>
            <a:endParaRPr lang="en-US" dirty="0" smtClean="0"/>
          </a:p>
          <a:p>
            <a:pPr>
              <a:buNone/>
            </a:pPr>
            <a:r>
              <a:rPr lang="el-GR" dirty="0" smtClean="0"/>
              <a:t>ΚΟΙΛΑΔΑ</a:t>
            </a:r>
            <a:r>
              <a:rPr lang="en-US" dirty="0" smtClean="0"/>
              <a:t> </a:t>
            </a:r>
            <a:r>
              <a:rPr lang="el-GR" dirty="0" smtClean="0"/>
              <a:t>ΜΠΟΜΠΟΥΡΕΤ</a:t>
            </a:r>
            <a:endParaRPr lang="en-US" dirty="0" smtClean="0"/>
          </a:p>
          <a:p>
            <a:pPr>
              <a:buNone/>
            </a:pPr>
            <a:r>
              <a:rPr lang="el-GR" dirty="0" err="1" smtClean="0"/>
              <a:t>Khyber</a:t>
            </a:r>
            <a:r>
              <a:rPr lang="el-GR" dirty="0" smtClean="0"/>
              <a:t> </a:t>
            </a:r>
            <a:r>
              <a:rPr lang="el-GR" dirty="0" err="1" smtClean="0"/>
              <a:t>Pakhtunhw</a:t>
            </a:r>
            <a:r>
              <a:rPr lang="en-US" dirty="0" smtClean="0"/>
              <a:t>a</a:t>
            </a:r>
          </a:p>
          <a:p>
            <a:pPr>
              <a:buNone/>
            </a:pPr>
            <a:r>
              <a:rPr lang="el-GR" dirty="0" smtClean="0"/>
              <a:t>ΒΟΡΕΙΟΔΥΤΙΚΟ ΠΑΚΙΣΤΑΝ</a:t>
            </a:r>
          </a:p>
          <a:p>
            <a:endParaRPr lang="el-GR" dirty="0"/>
          </a:p>
        </p:txBody>
      </p:sp>
      <p:pic>
        <p:nvPicPr>
          <p:cNvPr id="6" name="5 - Θέση περιεχομένου" descr="IMG_8011.JPG"/>
          <p:cNvPicPr>
            <a:picLocks noGrp="1" noChangeAspect="1"/>
          </p:cNvPicPr>
          <p:nvPr>
            <p:ph sz="half" idx="2"/>
          </p:nvPr>
        </p:nvPicPr>
        <p:blipFill>
          <a:blip r:embed="rId2" cstate="print"/>
          <a:stretch>
            <a:fillRect/>
          </a:stretch>
        </p:blipFill>
        <p:spPr>
          <a:xfrm>
            <a:off x="3143240" y="1910944"/>
            <a:ext cx="5543559" cy="415766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57224" y="1214422"/>
            <a:ext cx="500066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Arnica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Arnica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1M</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Aconitum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Napellus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1M</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Arsenicum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Album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Belladonna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1M</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Bryonia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1M</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Camphor</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Causticum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Chamomilla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Cuprum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Calcarea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carbonica</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Colocynthis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1M</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Carbo</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vegetabilis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Ledum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Palustrae</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Mercury</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solubilis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Mercury</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iodatus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flavus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Mercury</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iodatus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ruber</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Podophyllum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Rhus</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Toxicodendron</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600" b="0" i="0" u="none" strike="noStrike" cap="none" normalizeH="0" baseline="0" dirty="0" err="1" smtClean="0">
                <a:ln>
                  <a:noFill/>
                </a:ln>
                <a:solidFill>
                  <a:srgbClr val="000000"/>
                </a:solidFill>
                <a:effectLst/>
                <a:ea typeface="Times New Roman" pitchFamily="18" charset="0"/>
                <a:cs typeface="Times New Roman" pitchFamily="18" charset="0"/>
              </a:rPr>
              <a:t>Stannum</a:t>
            </a:r>
            <a:r>
              <a:rPr kumimoji="0" lang="el-GR" sz="1600" b="0" i="0" u="none" strike="noStrike" cap="none" normalizeH="0" baseline="0" dirty="0" smtClean="0">
                <a:ln>
                  <a:noFill/>
                </a:ln>
                <a:solidFill>
                  <a:srgbClr val="000000"/>
                </a:solidFill>
                <a:effectLst/>
                <a:ea typeface="Times New Roman" pitchFamily="18" charset="0"/>
                <a:cs typeface="Times New Roman" pitchFamily="18" charset="0"/>
              </a:rPr>
              <a:t> 200ch</a:t>
            </a:r>
            <a:endParaRPr kumimoji="0" lang="el-GR" sz="16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rgbClr val="000000"/>
                </a:solidFill>
                <a:effectLst/>
                <a:ea typeface="Times New Roman" pitchFamily="18" charset="0"/>
                <a:cs typeface="Times New Roman" pitchFamily="18" charset="0"/>
              </a:rPr>
              <a:t>Silica 200ch</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Τίτλος"/>
          <p:cNvSpPr>
            <a:spLocks noGrp="1"/>
          </p:cNvSpPr>
          <p:nvPr>
            <p:ph type="title"/>
          </p:nvPr>
        </p:nvSpPr>
        <p:spPr>
          <a:xfrm>
            <a:off x="357158" y="357166"/>
            <a:ext cx="8229600" cy="1066800"/>
          </a:xfrm>
        </p:spPr>
        <p:txBody>
          <a:bodyPr/>
          <a:lstStyle/>
          <a:p>
            <a:r>
              <a:rPr lang="el-GR" dirty="0" smtClean="0"/>
              <a:t>  ομοιοπαθητικά φάρμακα</a:t>
            </a:r>
            <a:endParaRPr lang="el-GR" dirty="0"/>
          </a:p>
        </p:txBody>
      </p:sp>
      <p:sp>
        <p:nvSpPr>
          <p:cNvPr id="4" name="3 - Θέση περιεχομένου"/>
          <p:cNvSpPr>
            <a:spLocks noGrp="1"/>
          </p:cNvSpPr>
          <p:nvPr>
            <p:ph idx="1"/>
          </p:nvPr>
        </p:nvSpPr>
        <p:spPr>
          <a:xfrm>
            <a:off x="-1071602" y="10501362"/>
            <a:ext cx="7286676" cy="681750"/>
          </a:xfrm>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1643050"/>
            <a:ext cx="6215106" cy="2862322"/>
          </a:xfrm>
          <a:prstGeom prst="rect">
            <a:avLst/>
          </a:prstGeom>
        </p:spPr>
        <p:txBody>
          <a:bodyPr wrap="square">
            <a:spAutoFit/>
          </a:bodyPr>
          <a:lstStyle/>
          <a:p>
            <a:r>
              <a:rPr lang="el-GR" sz="2000" dirty="0" smtClean="0"/>
              <a:t>ακρόαση </a:t>
            </a:r>
            <a:r>
              <a:rPr lang="el-GR" sz="2000" dirty="0"/>
              <a:t>πνευμόνων- καρδιάς</a:t>
            </a:r>
          </a:p>
          <a:p>
            <a:r>
              <a:rPr lang="el-GR" sz="2000" dirty="0"/>
              <a:t> </a:t>
            </a:r>
            <a:r>
              <a:rPr lang="el-GR" sz="2000" dirty="0" err="1" smtClean="0"/>
              <a:t>σφύξεις</a:t>
            </a:r>
            <a:r>
              <a:rPr lang="el-GR" sz="2000" dirty="0" smtClean="0"/>
              <a:t>- </a:t>
            </a:r>
            <a:r>
              <a:rPr lang="el-GR" sz="2000" dirty="0"/>
              <a:t>αρτηριακή πίεση</a:t>
            </a:r>
          </a:p>
          <a:p>
            <a:r>
              <a:rPr lang="el-GR" sz="2000" dirty="0"/>
              <a:t>μέτρηση ύψους και βάρους </a:t>
            </a:r>
          </a:p>
          <a:p>
            <a:r>
              <a:rPr lang="el-GR" sz="2000" dirty="0"/>
              <a:t>τοποθέτηση στις καμπύλες ανάπτυξης</a:t>
            </a:r>
          </a:p>
          <a:p>
            <a:r>
              <a:rPr lang="el-GR" sz="2000" dirty="0"/>
              <a:t> οπτική οξύτητα- εξέταση για στραβισμό</a:t>
            </a:r>
          </a:p>
          <a:p>
            <a:r>
              <a:rPr lang="el-GR" sz="2000" dirty="0"/>
              <a:t> στοματική κοιλότητα- δόντια</a:t>
            </a:r>
          </a:p>
          <a:p>
            <a:r>
              <a:rPr lang="el-GR" sz="2000" dirty="0"/>
              <a:t> δερματολογική επισκόπηση- </a:t>
            </a:r>
            <a:r>
              <a:rPr lang="el-GR" sz="2000" dirty="0" err="1"/>
              <a:t>μυοσκελετικό</a:t>
            </a:r>
            <a:endParaRPr lang="el-GR" sz="2000" dirty="0"/>
          </a:p>
          <a:p>
            <a:r>
              <a:rPr lang="el-GR" sz="2000" dirty="0"/>
              <a:t> ψηλάφηση κοιλιάς</a:t>
            </a:r>
          </a:p>
          <a:p>
            <a:r>
              <a:rPr lang="el-GR" sz="2000" dirty="0"/>
              <a:t> ωτοσκόπηση και αδρή εξέταση ακοής</a:t>
            </a:r>
          </a:p>
        </p:txBody>
      </p:sp>
      <p:sp>
        <p:nvSpPr>
          <p:cNvPr id="3" name="2 - Τίτλος"/>
          <p:cNvSpPr>
            <a:spLocks noGrp="1"/>
          </p:cNvSpPr>
          <p:nvPr>
            <p:ph type="title"/>
          </p:nvPr>
        </p:nvSpPr>
        <p:spPr>
          <a:xfrm>
            <a:off x="457200" y="500042"/>
            <a:ext cx="7758138" cy="500066"/>
          </a:xfrm>
        </p:spPr>
        <p:txBody>
          <a:bodyPr>
            <a:normAutofit fontScale="90000"/>
          </a:bodyPr>
          <a:lstStyle/>
          <a:p>
            <a:r>
              <a:rPr lang="el-GR" dirty="0" smtClean="0"/>
              <a:t>       κλινική εξέταση παιδιών</a:t>
            </a:r>
            <a:endParaRPr lang="el-GR" dirty="0"/>
          </a:p>
        </p:txBody>
      </p:sp>
      <p:sp>
        <p:nvSpPr>
          <p:cNvPr id="4" name="3 - Θέση περιεχομένου"/>
          <p:cNvSpPr>
            <a:spLocks noGrp="1"/>
          </p:cNvSpPr>
          <p:nvPr>
            <p:ph idx="1"/>
          </p:nvPr>
        </p:nvSpPr>
        <p:spPr>
          <a:xfrm flipV="1">
            <a:off x="9189717" y="6858000"/>
            <a:ext cx="668694" cy="500090"/>
          </a:xfrm>
        </p:spPr>
        <p:txBody>
          <a:bodyPr>
            <a:normAutofit lnSpcReduction="10000"/>
          </a:bodyPr>
          <a:lstStyle/>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14480" y="1500174"/>
            <a:ext cx="6000776" cy="3970318"/>
          </a:xfrm>
          <a:prstGeom prst="rect">
            <a:avLst/>
          </a:prstGeom>
        </p:spPr>
        <p:txBody>
          <a:bodyPr wrap="square">
            <a:spAutoFit/>
          </a:bodyPr>
          <a:lstStyle/>
          <a:p>
            <a:r>
              <a:rPr lang="el-GR" dirty="0" smtClean="0"/>
              <a:t>Από τα  </a:t>
            </a:r>
            <a:r>
              <a:rPr lang="en-US" dirty="0" smtClean="0"/>
              <a:t>23 </a:t>
            </a:r>
            <a:r>
              <a:rPr lang="el-GR" dirty="0" smtClean="0"/>
              <a:t>παιδιά που εξετάσαμε βρήκαμε:</a:t>
            </a:r>
          </a:p>
          <a:p>
            <a:endParaRPr lang="el-GR" dirty="0"/>
          </a:p>
          <a:p>
            <a:endParaRPr lang="en-US" dirty="0" smtClean="0"/>
          </a:p>
          <a:p>
            <a:r>
              <a:rPr lang="el-GR" dirty="0" smtClean="0"/>
              <a:t>ένα </a:t>
            </a:r>
            <a:r>
              <a:rPr lang="el-GR" dirty="0"/>
              <a:t>παιδί με  ήπια σκολίωση</a:t>
            </a:r>
          </a:p>
          <a:p>
            <a:r>
              <a:rPr lang="el-GR" dirty="0"/>
              <a:t> δυο παιδιά με πολύ προχωρημένη τερηδόνα </a:t>
            </a:r>
            <a:r>
              <a:rPr lang="el-GR" dirty="0" smtClean="0"/>
              <a:t> </a:t>
            </a:r>
            <a:r>
              <a:rPr lang="el-GR" dirty="0"/>
              <a:t>και δυο με </a:t>
            </a:r>
            <a:r>
              <a:rPr lang="el-GR" dirty="0" smtClean="0"/>
              <a:t>ήπια τερηδόνα</a:t>
            </a:r>
            <a:endParaRPr lang="el-GR" dirty="0"/>
          </a:p>
          <a:p>
            <a:r>
              <a:rPr lang="el-GR" dirty="0"/>
              <a:t>ένα με  </a:t>
            </a:r>
            <a:r>
              <a:rPr lang="el-GR" dirty="0" err="1"/>
              <a:t>ατοπική</a:t>
            </a:r>
            <a:r>
              <a:rPr lang="el-GR" dirty="0"/>
              <a:t> δερματίτιδα </a:t>
            </a:r>
          </a:p>
          <a:p>
            <a:r>
              <a:rPr lang="el-GR" dirty="0"/>
              <a:t> ένα με σταφυλοκοκκική δερματική </a:t>
            </a:r>
            <a:r>
              <a:rPr lang="el-GR" dirty="0" err="1" smtClean="0"/>
              <a:t>μολυνση</a:t>
            </a:r>
            <a:endParaRPr lang="el-GR" dirty="0"/>
          </a:p>
          <a:p>
            <a:r>
              <a:rPr lang="el-GR" dirty="0" smtClean="0"/>
              <a:t>ένα παιδί με υπερτροφικές αμυγδαλές </a:t>
            </a:r>
          </a:p>
          <a:p>
            <a:r>
              <a:rPr lang="el-GR" dirty="0" smtClean="0"/>
              <a:t> ένα με φθειρίαση κεφαλής</a:t>
            </a:r>
          </a:p>
          <a:p>
            <a:r>
              <a:rPr lang="el-GR" dirty="0" smtClean="0"/>
              <a:t>ένα με ήπιο συγκλίνοντα στραβισμό </a:t>
            </a:r>
          </a:p>
          <a:p>
            <a:r>
              <a:rPr lang="el-GR" dirty="0" smtClean="0"/>
              <a:t>ένα με μολυσματική </a:t>
            </a:r>
            <a:r>
              <a:rPr lang="el-GR" dirty="0" err="1" smtClean="0"/>
              <a:t>τέρμινθο</a:t>
            </a:r>
            <a:r>
              <a:rPr lang="el-GR" dirty="0" smtClean="0"/>
              <a:t> </a:t>
            </a:r>
          </a:p>
          <a:p>
            <a:r>
              <a:rPr lang="el-GR" dirty="0" smtClean="0"/>
              <a:t>ένα με  μυρμηγκιά </a:t>
            </a:r>
            <a:r>
              <a:rPr lang="el-GR" dirty="0"/>
              <a:t>στο </a:t>
            </a:r>
            <a:r>
              <a:rPr lang="el-GR" dirty="0" smtClean="0"/>
              <a:t>πρόσωπο</a:t>
            </a:r>
            <a:endParaRPr lang="el-GR" dirty="0"/>
          </a:p>
          <a:p>
            <a:r>
              <a:rPr lang="el-GR" dirty="0"/>
              <a:t> και τρία </a:t>
            </a:r>
            <a:r>
              <a:rPr lang="el-GR" dirty="0" smtClean="0"/>
              <a:t>με μυρμηγκιές στα χέρια</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751344"/>
            <a:ext cx="4572000" cy="5355312"/>
          </a:xfrm>
          <a:prstGeom prst="rect">
            <a:avLst/>
          </a:prstGeom>
        </p:spPr>
        <p:txBody>
          <a:bodyPr>
            <a:spAutoFit/>
          </a:bodyPr>
          <a:lstStyle/>
          <a:p>
            <a:r>
              <a:rPr lang="el-GR" dirty="0" smtClean="0"/>
              <a:t>5 ενήλικες:</a:t>
            </a:r>
          </a:p>
          <a:p>
            <a:r>
              <a:rPr lang="el-GR" dirty="0"/>
              <a:t>-</a:t>
            </a:r>
            <a:r>
              <a:rPr lang="el-GR" dirty="0" smtClean="0"/>
              <a:t>μια </a:t>
            </a:r>
            <a:r>
              <a:rPr lang="el-GR" dirty="0"/>
              <a:t>γυναίκα  με υγρά πλευρίτιδα προς έτους και αδιευκρίνιστο χειρουργείο στη θωρακική κοιλότητα, με </a:t>
            </a:r>
            <a:r>
              <a:rPr lang="el-GR" dirty="0" err="1"/>
              <a:t>πλευρωδυνία</a:t>
            </a:r>
            <a:r>
              <a:rPr lang="el-GR" dirty="0"/>
              <a:t> μετά το χειρουργείο</a:t>
            </a:r>
            <a:r>
              <a:rPr lang="el-GR" dirty="0" smtClean="0"/>
              <a:t>.</a:t>
            </a:r>
            <a:endParaRPr lang="el-GR" dirty="0"/>
          </a:p>
          <a:p>
            <a:r>
              <a:rPr lang="el-GR" dirty="0" smtClean="0"/>
              <a:t>-μια </a:t>
            </a:r>
            <a:r>
              <a:rPr lang="el-GR" dirty="0"/>
              <a:t>γυναίκα 26 ετών με πόνο στο δεξί αυτί και </a:t>
            </a:r>
            <a:r>
              <a:rPr lang="el-GR" dirty="0" err="1"/>
              <a:t>εμβοές</a:t>
            </a:r>
            <a:r>
              <a:rPr lang="el-GR" dirty="0"/>
              <a:t> από εξαμήνου, μετά την ωτοσκόπηση απεδείχθη πως επρόκειτο για μυκητίαση  έξω </a:t>
            </a:r>
            <a:r>
              <a:rPr lang="el-GR" dirty="0" err="1"/>
              <a:t>ωτός</a:t>
            </a:r>
            <a:r>
              <a:rPr lang="el-GR" dirty="0"/>
              <a:t> από </a:t>
            </a:r>
            <a:r>
              <a:rPr lang="el-GR" dirty="0" err="1"/>
              <a:t>Aspergillus</a:t>
            </a:r>
            <a:r>
              <a:rPr lang="el-GR" dirty="0"/>
              <a:t> </a:t>
            </a:r>
            <a:r>
              <a:rPr lang="el-GR" dirty="0" err="1"/>
              <a:t>Niger</a:t>
            </a:r>
            <a:r>
              <a:rPr lang="el-GR" dirty="0" smtClean="0"/>
              <a:t>.</a:t>
            </a:r>
            <a:endParaRPr lang="el-GR" dirty="0"/>
          </a:p>
          <a:p>
            <a:r>
              <a:rPr lang="el-GR" dirty="0" smtClean="0"/>
              <a:t>-έναν </a:t>
            </a:r>
            <a:r>
              <a:rPr lang="el-GR" dirty="0"/>
              <a:t>άνδρα 38 ετών με γαστρεντερίτιδα προ 5 ημερών με  εκρηκτικές διάρροιες  με πολλά αέρια και έντονο μετεωρισμό έκτοτε</a:t>
            </a:r>
            <a:r>
              <a:rPr lang="el-GR" dirty="0" smtClean="0"/>
              <a:t>.</a:t>
            </a:r>
            <a:endParaRPr lang="el-GR" dirty="0"/>
          </a:p>
          <a:p>
            <a:r>
              <a:rPr lang="el-GR" dirty="0" smtClean="0"/>
              <a:t>-έναν </a:t>
            </a:r>
            <a:r>
              <a:rPr lang="el-GR" dirty="0"/>
              <a:t>άνδρα 38 ετών με επώδυνο δεξιό γόνατο  από επταημέρου </a:t>
            </a:r>
          </a:p>
          <a:p>
            <a:r>
              <a:rPr lang="el-GR" dirty="0" smtClean="0"/>
              <a:t>-έναν </a:t>
            </a:r>
            <a:r>
              <a:rPr lang="el-GR" dirty="0"/>
              <a:t>άνδρα 46 ετών με έντονο πόνο και διόγκωση στην αριστερή τραχηλική χώρα από 7ημέρου (οξεία  </a:t>
            </a:r>
            <a:r>
              <a:rPr lang="en-US" dirty="0"/>
              <a:t>Hashimoto</a:t>
            </a:r>
            <a:r>
              <a:rPr lang="el-G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διάρροια των ταξιδιωτών</a:t>
            </a:r>
            <a:endParaRPr lang="el-GR" dirty="0"/>
          </a:p>
        </p:txBody>
      </p:sp>
      <p:sp>
        <p:nvSpPr>
          <p:cNvPr id="3" name="2 - Θέση περιεχομένου"/>
          <p:cNvSpPr>
            <a:spLocks noGrp="1"/>
          </p:cNvSpPr>
          <p:nvPr>
            <p:ph idx="1"/>
          </p:nvPr>
        </p:nvSpPr>
        <p:spPr/>
        <p:txBody>
          <a:bodyPr/>
          <a:lstStyle/>
          <a:p>
            <a:r>
              <a:rPr lang="en-US" dirty="0" err="1" smtClean="0"/>
              <a:t>Arsenicum</a:t>
            </a:r>
            <a:r>
              <a:rPr lang="el-GR" dirty="0" smtClean="0"/>
              <a:t> 200</a:t>
            </a:r>
            <a:r>
              <a:rPr lang="en-US" dirty="0" err="1" smtClean="0"/>
              <a:t>ch</a:t>
            </a:r>
            <a:endParaRPr lang="el-GR" dirty="0" smtClean="0"/>
          </a:p>
          <a:p>
            <a:r>
              <a:rPr lang="en-US" dirty="0" smtClean="0"/>
              <a:t>Cuprum</a:t>
            </a:r>
            <a:r>
              <a:rPr lang="el-GR" dirty="0" smtClean="0"/>
              <a:t> 200</a:t>
            </a:r>
            <a:r>
              <a:rPr lang="en-US" dirty="0" err="1" smtClean="0"/>
              <a:t>ch</a:t>
            </a:r>
            <a:endParaRPr lang="el-GR" dirty="0" smtClean="0"/>
          </a:p>
          <a:p>
            <a:r>
              <a:rPr lang="en-US" dirty="0" err="1" smtClean="0"/>
              <a:t>Podophyllum</a:t>
            </a:r>
            <a:r>
              <a:rPr lang="el-GR" dirty="0" smtClean="0"/>
              <a:t> 200</a:t>
            </a:r>
            <a:r>
              <a:rPr lang="en-US" dirty="0" err="1" smtClean="0"/>
              <a:t>ch</a:t>
            </a:r>
            <a:endParaRPr lang="el-GR" dirty="0" smtClean="0"/>
          </a:p>
          <a:p>
            <a:r>
              <a:rPr lang="en-US" dirty="0" err="1" smtClean="0"/>
              <a:t>Carbo</a:t>
            </a:r>
            <a:r>
              <a:rPr lang="en-US" dirty="0" smtClean="0"/>
              <a:t> </a:t>
            </a:r>
            <a:r>
              <a:rPr lang="en-US" dirty="0" err="1" smtClean="0"/>
              <a:t>vegetabilis</a:t>
            </a:r>
            <a:r>
              <a:rPr lang="el-GR" dirty="0" smtClean="0"/>
              <a:t> 200</a:t>
            </a:r>
            <a:r>
              <a:rPr lang="en-US" dirty="0" err="1" smtClean="0"/>
              <a:t>ch</a:t>
            </a:r>
            <a:endParaRPr lang="el-GR" dirty="0" smtClean="0"/>
          </a:p>
          <a:p>
            <a:r>
              <a:rPr lang="en-US" dirty="0" err="1" smtClean="0"/>
              <a:t>Colocynthis</a:t>
            </a:r>
            <a:r>
              <a:rPr lang="el-GR" dirty="0" smtClean="0"/>
              <a:t> 1</a:t>
            </a:r>
            <a:r>
              <a:rPr lang="en-US" dirty="0" smtClean="0"/>
              <a:t>M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IMG_9790.GIF"/>
          <p:cNvPicPr>
            <a:picLocks noGrp="1" noChangeAspect="1"/>
          </p:cNvPicPr>
          <p:nvPr>
            <p:ph type="pic" idx="1"/>
          </p:nvPr>
        </p:nvPicPr>
        <p:blipFill>
          <a:blip r:embed="rId2"/>
          <a:srcRect t="9928" b="9928"/>
          <a:stretch>
            <a:fillRect/>
          </a:stretch>
        </p:blipFill>
        <p:spPr>
          <a:xfrm>
            <a:off x="642910" y="475341"/>
            <a:ext cx="7715304" cy="6382659"/>
          </a:xfrm>
        </p:spPr>
      </p:pic>
      <p:sp>
        <p:nvSpPr>
          <p:cNvPr id="4" name="3 - Θέση κειμένου"/>
          <p:cNvSpPr>
            <a:spLocks noGrp="1"/>
          </p:cNvSpPr>
          <p:nvPr>
            <p:ph type="body" sz="half" idx="2"/>
          </p:nvPr>
        </p:nvSpPr>
        <p:spPr>
          <a:xfrm flipH="1">
            <a:off x="8643966" y="3571876"/>
            <a:ext cx="45719" cy="1361665"/>
          </a:xfrm>
        </p:spPr>
        <p:txBody>
          <a:bodyPr/>
          <a:lstStyle/>
          <a:p>
            <a:r>
              <a:rPr lang="el-GR" dirty="0" smtClean="0"/>
              <a:t>Χάρτης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IMG_9789.JPG"/>
          <p:cNvPicPr>
            <a:picLocks noGrp="1" noChangeAspect="1"/>
          </p:cNvPicPr>
          <p:nvPr>
            <p:ph type="pic" idx="1"/>
          </p:nvPr>
        </p:nvPicPr>
        <p:blipFill>
          <a:blip r:embed="rId2"/>
          <a:srcRect l="9276" r="9276"/>
          <a:stretch>
            <a:fillRect/>
          </a:stretch>
        </p:blipFill>
        <p:spPr>
          <a:xfrm>
            <a:off x="0" y="212296"/>
            <a:ext cx="7929534" cy="6645704"/>
          </a:xfrm>
        </p:spPr>
      </p:pic>
      <p:sp>
        <p:nvSpPr>
          <p:cNvPr id="4" name="3 - Θέση κειμένου"/>
          <p:cNvSpPr>
            <a:spLocks noGrp="1"/>
          </p:cNvSpPr>
          <p:nvPr>
            <p:ph type="body" sz="half" idx="2"/>
          </p:nvPr>
        </p:nvSpPr>
        <p:spPr>
          <a:xfrm>
            <a:off x="7786709" y="3714752"/>
            <a:ext cx="892533" cy="2076045"/>
          </a:xfrm>
        </p:spPr>
        <p:txBody>
          <a:bodyPr/>
          <a:lstStyle/>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IMG_9791.JPG"/>
          <p:cNvPicPr>
            <a:picLocks noGrp="1" noChangeAspect="1"/>
          </p:cNvPicPr>
          <p:nvPr>
            <p:ph type="pic" idx="1"/>
          </p:nvPr>
        </p:nvPicPr>
        <p:blipFill>
          <a:blip r:embed="rId2"/>
          <a:srcRect l="14715" r="14715"/>
          <a:stretch>
            <a:fillRect/>
          </a:stretch>
        </p:blipFill>
        <p:spPr>
          <a:xfrm>
            <a:off x="428596" y="156351"/>
            <a:ext cx="8072441" cy="6701649"/>
          </a:xfrm>
        </p:spPr>
      </p:pic>
      <p:sp>
        <p:nvSpPr>
          <p:cNvPr id="4" name="3 - Θέση κειμένου"/>
          <p:cNvSpPr>
            <a:spLocks noGrp="1"/>
          </p:cNvSpPr>
          <p:nvPr>
            <p:ph type="body" sz="half" idx="2"/>
          </p:nvPr>
        </p:nvSpPr>
        <p:spPr>
          <a:xfrm flipH="1">
            <a:off x="8858279" y="3571876"/>
            <a:ext cx="45719" cy="500065"/>
          </a:xfrm>
        </p:spPr>
        <p:txBody>
          <a:bodyPr/>
          <a:lstStyle/>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1714480" y="571480"/>
            <a:ext cx="3786214" cy="857256"/>
          </a:xfrm>
        </p:spPr>
        <p:txBody>
          <a:bodyPr>
            <a:normAutofit fontScale="90000"/>
          </a:bodyPr>
          <a:lstStyle/>
          <a:p>
            <a:r>
              <a:rPr lang="el-GR" dirty="0" smtClean="0"/>
              <a:t>Ιστορικά στοιχεία</a:t>
            </a:r>
            <a:endParaRPr lang="el-GR" dirty="0"/>
          </a:p>
        </p:txBody>
      </p:sp>
      <p:sp>
        <p:nvSpPr>
          <p:cNvPr id="6" name="5 - Θέση περιεχομένου"/>
          <p:cNvSpPr>
            <a:spLocks noGrp="1"/>
          </p:cNvSpPr>
          <p:nvPr>
            <p:ph idx="1"/>
          </p:nvPr>
        </p:nvSpPr>
        <p:spPr>
          <a:xfrm>
            <a:off x="428596" y="1285860"/>
            <a:ext cx="8429684" cy="5357850"/>
          </a:xfrm>
        </p:spPr>
        <p:txBody>
          <a:bodyPr>
            <a:normAutofit fontScale="85000" lnSpcReduction="20000"/>
          </a:bodyPr>
          <a:lstStyle/>
          <a:p>
            <a:r>
              <a:rPr lang="el-GR" dirty="0" smtClean="0"/>
              <a:t>Από το θάνατο του Μεγάλου Αλεξάνδρου και μετά ως και το 2</a:t>
            </a:r>
            <a:r>
              <a:rPr lang="el-GR" baseline="30000" dirty="0" smtClean="0"/>
              <a:t>ο</a:t>
            </a:r>
            <a:r>
              <a:rPr lang="el-GR" dirty="0" smtClean="0"/>
              <a:t> αι. </a:t>
            </a:r>
            <a:r>
              <a:rPr lang="el-GR" dirty="0" err="1" smtClean="0"/>
              <a:t>μ.Χ</a:t>
            </a:r>
            <a:r>
              <a:rPr lang="el-GR" dirty="0" smtClean="0"/>
              <a:t>, για  5 αιώνες περίπου η περιοχή του Αφγανιστάν, του σημερινού Πακιστάν κι ενός μεγάλου τμήματος της Ινδικής  Χερσονήσου αποτέλεσαν ένα από τα σπουδαιότερα ελληνιστικά βασίλεια το </a:t>
            </a:r>
            <a:r>
              <a:rPr lang="el-GR" dirty="0" err="1" smtClean="0">
                <a:solidFill>
                  <a:srgbClr val="FF0000"/>
                </a:solidFill>
              </a:rPr>
              <a:t>Ινδοελληνικό</a:t>
            </a:r>
            <a:endParaRPr lang="el-GR" dirty="0" smtClean="0">
              <a:solidFill>
                <a:srgbClr val="FF0000"/>
              </a:solidFill>
            </a:endParaRPr>
          </a:p>
          <a:p>
            <a:r>
              <a:rPr lang="el-GR" dirty="0" smtClean="0"/>
              <a:t>ο </a:t>
            </a:r>
            <a:r>
              <a:rPr lang="el-GR" dirty="0" err="1" smtClean="0"/>
              <a:t>Ελληνοβουδιστικός</a:t>
            </a:r>
            <a:r>
              <a:rPr lang="el-GR" dirty="0" smtClean="0"/>
              <a:t> πολιτισμός και υπό την επιρροή των Ελλήνων άρχισε για πρώτη φορά τότε να απεικονίζεται η μορφή του Βούδα σε αγάλματα.</a:t>
            </a:r>
          </a:p>
          <a:p>
            <a:r>
              <a:rPr lang="el-GR" dirty="0" smtClean="0"/>
              <a:t> Έτσι δημιουργήθηκε γεννήθηκε η τέχνη </a:t>
            </a:r>
            <a:r>
              <a:rPr lang="el-GR" dirty="0" err="1" smtClean="0">
                <a:solidFill>
                  <a:srgbClr val="FF0000"/>
                </a:solidFill>
              </a:rPr>
              <a:t>Γκαντάρα</a:t>
            </a:r>
            <a:r>
              <a:rPr lang="el-GR" dirty="0" smtClean="0"/>
              <a:t>, από τη </a:t>
            </a:r>
            <a:r>
              <a:rPr lang="el-GR" dirty="0" err="1" smtClean="0"/>
              <a:t>Γάνδαρα</a:t>
            </a:r>
            <a:r>
              <a:rPr lang="el-GR" dirty="0" smtClean="0"/>
              <a:t>, πρωτεύουσα του </a:t>
            </a:r>
            <a:r>
              <a:rPr lang="el-GR" dirty="0" err="1" smtClean="0"/>
              <a:t>Ινδοελληνικού</a:t>
            </a:r>
            <a:r>
              <a:rPr lang="el-GR" dirty="0" smtClean="0"/>
              <a:t> Βασιλείου.  Από τη μελέτη των νομισμάτων της  προκύπτουν 45 βασιλείς ενώ από τους ιστορικούς της εποχής γνωρίζαμε μόνο για 7, κάποια από τα  νομίσματα φέρουν επιγραφές και στις δυο γλώσσες και ινδικά και ελληνικά. Η άνθιση του πολιτισμού </a:t>
            </a:r>
            <a:r>
              <a:rPr lang="el-GR" dirty="0" err="1" smtClean="0"/>
              <a:t>Γκαντάρα</a:t>
            </a:r>
            <a:r>
              <a:rPr lang="el-GR" dirty="0" smtClean="0"/>
              <a:t> συνεχίστηκε ως τον 6</a:t>
            </a:r>
            <a:r>
              <a:rPr lang="el-GR" baseline="30000" dirty="0" smtClean="0"/>
              <a:t>ο</a:t>
            </a:r>
            <a:r>
              <a:rPr lang="el-GR" dirty="0" smtClean="0"/>
              <a:t> αι </a:t>
            </a:r>
            <a:r>
              <a:rPr lang="el-GR" dirty="0" err="1" smtClean="0"/>
              <a:t>μΧ</a:t>
            </a:r>
            <a:r>
              <a:rPr lang="el-GR" dirty="0" smtClean="0"/>
              <a:t> όπου και εξαπλώθηκε το Ισλάμ στην περιοχή.</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1285860"/>
            <a:ext cx="6929486" cy="642942"/>
          </a:xfrm>
        </p:spPr>
        <p:txBody>
          <a:bodyPr>
            <a:normAutofit fontScale="90000"/>
          </a:bodyPr>
          <a:lstStyle/>
          <a:p>
            <a:r>
              <a:rPr lang="el-GR" dirty="0" smtClean="0"/>
              <a:t>Εθελοντισμός στις κοιλάδες των </a:t>
            </a:r>
            <a:r>
              <a:rPr lang="el-GR" dirty="0" err="1" smtClean="0"/>
              <a:t>Καλάσα</a:t>
            </a:r>
            <a:endParaRPr lang="el-GR" dirty="0"/>
          </a:p>
        </p:txBody>
      </p:sp>
      <p:sp>
        <p:nvSpPr>
          <p:cNvPr id="3" name="2 - Θέση περιεχομένου"/>
          <p:cNvSpPr>
            <a:spLocks noGrp="1"/>
          </p:cNvSpPr>
          <p:nvPr>
            <p:ph idx="1"/>
          </p:nvPr>
        </p:nvSpPr>
        <p:spPr/>
        <p:txBody>
          <a:bodyPr>
            <a:normAutofit/>
          </a:bodyPr>
          <a:lstStyle/>
          <a:p>
            <a:r>
              <a:rPr lang="el-GR" sz="1800" dirty="0" smtClean="0"/>
              <a:t>Στη δεκαετία του 60 ο Ρούσσος Κούνδουρος έφτασε στις κοιλάδες των </a:t>
            </a:r>
            <a:r>
              <a:rPr lang="el-GR" sz="1800" dirty="0" err="1" smtClean="0"/>
              <a:t>Καλάσα</a:t>
            </a:r>
            <a:r>
              <a:rPr lang="el-GR" sz="1800" dirty="0" smtClean="0"/>
              <a:t> και γύρισε ένα </a:t>
            </a:r>
            <a:r>
              <a:rPr lang="el-GR" sz="1800" dirty="0" err="1" smtClean="0"/>
              <a:t>ντοκυμαντέρ</a:t>
            </a:r>
            <a:r>
              <a:rPr lang="el-GR" sz="1800" dirty="0" smtClean="0"/>
              <a:t> το οποίο και όταν προβλήθηκε στην Ελλάδα δημιούργησε συγκίνηση, καθώς οι </a:t>
            </a:r>
            <a:r>
              <a:rPr lang="el-GR" sz="1800" dirty="0" err="1" smtClean="0"/>
              <a:t>Καλάσα</a:t>
            </a:r>
            <a:r>
              <a:rPr lang="el-GR" sz="1800" dirty="0" smtClean="0"/>
              <a:t> των απομονωμένων ορεινών κοιλάδων</a:t>
            </a:r>
            <a:r>
              <a:rPr lang="en-US" sz="1800" dirty="0" smtClean="0"/>
              <a:t> </a:t>
            </a:r>
            <a:r>
              <a:rPr lang="en-US" sz="1800" dirty="0" err="1" smtClean="0"/>
              <a:t>του</a:t>
            </a:r>
            <a:r>
              <a:rPr lang="en-US" sz="1800" dirty="0" smtClean="0"/>
              <a:t> </a:t>
            </a:r>
            <a:r>
              <a:rPr lang="en-US" sz="1800" dirty="0" err="1" smtClean="0"/>
              <a:t>Ινδοκαυκ</a:t>
            </a:r>
            <a:r>
              <a:rPr lang="el-GR" sz="1800" dirty="0" smtClean="0"/>
              <a:t>άσου,  με τις εντυπωσιακές φορεσιές, τα καπέλα που θύμιζαν </a:t>
            </a:r>
            <a:r>
              <a:rPr lang="el-GR" sz="1800" dirty="0" smtClean="0"/>
              <a:t>μακεδονική </a:t>
            </a:r>
            <a:r>
              <a:rPr lang="el-GR" sz="1800" dirty="0" err="1" smtClean="0"/>
              <a:t>καυσία</a:t>
            </a:r>
            <a:r>
              <a:rPr lang="el-GR" sz="1800" dirty="0" smtClean="0"/>
              <a:t>, την </a:t>
            </a:r>
            <a:r>
              <a:rPr lang="el-GR" sz="1800" dirty="0" smtClean="0"/>
              <a:t>πολυθεϊστική </a:t>
            </a:r>
            <a:r>
              <a:rPr lang="el-GR" sz="1800" dirty="0" smtClean="0"/>
              <a:t>θρησκεία και τα ανοιχτόχρωμα χαρακτηριστικά που τους ξεχώριζαν από τις υπόλοιπες πακιστανικές φυλές θεωρήθηκαν απόγονοι των στρατιωτών του Μεγάλου Αλεξάνδρου.</a:t>
            </a:r>
          </a:p>
          <a:p>
            <a:r>
              <a:rPr lang="el-GR" sz="1800" dirty="0" smtClean="0"/>
              <a:t>Σιγά σιγά ξεκίνησε ένα ρεύμα εθελοντισμού και από τα μέσα της δεκαετίας του 90 με μεγάλη χρηματική ενίσχυση από </a:t>
            </a:r>
            <a:r>
              <a:rPr lang="el-GR" sz="1800" dirty="0" smtClean="0"/>
              <a:t>το </a:t>
            </a:r>
            <a:r>
              <a:rPr lang="el-GR" sz="1800" dirty="0" smtClean="0"/>
              <a:t>Υπουργείο Εξωτερικών   </a:t>
            </a:r>
            <a:r>
              <a:rPr lang="el-GR" sz="1800" dirty="0" smtClean="0"/>
              <a:t>πολλοί </a:t>
            </a:r>
            <a:r>
              <a:rPr lang="el-GR" sz="1800" dirty="0" smtClean="0"/>
              <a:t>Έλληνες εργάστηκαν στις κοιλάδες των </a:t>
            </a:r>
            <a:r>
              <a:rPr lang="el-GR" sz="1800" dirty="0" err="1" smtClean="0"/>
              <a:t>Καλάσα</a:t>
            </a:r>
            <a:r>
              <a:rPr lang="el-GR" sz="1800" dirty="0" smtClean="0"/>
              <a:t> και έχτισαν ένα μουσείο, σχολείο, δεξαμενές νερού  και κλινική, όπου οι Γιατροί του κόσμου επί  σειρά ετών έκαναν ιατρείο το καλοκαίρι εξυπηρετώντας τον πληθυσμό των κοιλάδων, τους </a:t>
            </a:r>
            <a:r>
              <a:rPr lang="el-GR" sz="1800" dirty="0" err="1" smtClean="0"/>
              <a:t>Καλάσα</a:t>
            </a:r>
            <a:r>
              <a:rPr lang="el-GR" sz="1800" dirty="0" smtClean="0"/>
              <a:t> αλλά και τους Μουσουλμάνους κατοίκους της περιοχής</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00166" y="1142984"/>
            <a:ext cx="5643602" cy="428628"/>
          </a:xfrm>
        </p:spPr>
        <p:txBody>
          <a:bodyPr>
            <a:normAutofit fontScale="90000"/>
          </a:bodyPr>
          <a:lstStyle/>
          <a:p>
            <a:r>
              <a:rPr lang="en-US" dirty="0" smtClean="0"/>
              <a:t>        </a:t>
            </a:r>
            <a:r>
              <a:rPr lang="el-GR" dirty="0" smtClean="0"/>
              <a:t>τελευταία δεκαετία</a:t>
            </a:r>
            <a:endParaRPr lang="el-GR" dirty="0"/>
          </a:p>
        </p:txBody>
      </p:sp>
      <p:sp>
        <p:nvSpPr>
          <p:cNvPr id="3" name="2 - Θέση περιεχομένου"/>
          <p:cNvSpPr>
            <a:spLocks noGrp="1"/>
          </p:cNvSpPr>
          <p:nvPr>
            <p:ph idx="1"/>
          </p:nvPr>
        </p:nvSpPr>
        <p:spPr>
          <a:xfrm>
            <a:off x="357158" y="1643050"/>
            <a:ext cx="8229600" cy="4325112"/>
          </a:xfrm>
        </p:spPr>
        <p:txBody>
          <a:bodyPr/>
          <a:lstStyle/>
          <a:p>
            <a:r>
              <a:rPr lang="el-GR" dirty="0" smtClean="0"/>
              <a:t> </a:t>
            </a:r>
            <a:r>
              <a:rPr lang="el-GR" dirty="0" smtClean="0"/>
              <a:t>Δέκα χρόνια πριν οι </a:t>
            </a:r>
            <a:r>
              <a:rPr lang="el-GR" dirty="0" err="1" smtClean="0"/>
              <a:t>Ταλιμπάν</a:t>
            </a:r>
            <a:r>
              <a:rPr lang="el-GR" dirty="0" smtClean="0"/>
              <a:t> είχαν απαγάγει τον εθελοντή εκπαιδευτικό Θανάση </a:t>
            </a:r>
            <a:r>
              <a:rPr lang="el-GR" dirty="0" err="1" smtClean="0"/>
              <a:t>Λερούνη</a:t>
            </a:r>
            <a:endParaRPr lang="el-GR" dirty="0" smtClean="0"/>
          </a:p>
          <a:p>
            <a:r>
              <a:rPr lang="el-GR" dirty="0" smtClean="0"/>
              <a:t>9/10/2012 ένας άνδρας πυροβόλησε στην πόλη </a:t>
            </a:r>
            <a:r>
              <a:rPr lang="el-GR" dirty="0" err="1" smtClean="0"/>
              <a:t>Μινγκόρα</a:t>
            </a:r>
            <a:r>
              <a:rPr lang="el-GR" dirty="0" smtClean="0"/>
              <a:t>, στην κοιλάδα </a:t>
            </a:r>
            <a:r>
              <a:rPr lang="en-US" dirty="0" smtClean="0"/>
              <a:t>Swat</a:t>
            </a:r>
            <a:r>
              <a:rPr lang="el-GR" dirty="0" smtClean="0"/>
              <a:t>, της περιφέρειας  </a:t>
            </a:r>
            <a:r>
              <a:rPr lang="el-GR" dirty="0" err="1" smtClean="0"/>
              <a:t>Khyber</a:t>
            </a:r>
            <a:r>
              <a:rPr lang="el-GR" dirty="0" smtClean="0"/>
              <a:t> </a:t>
            </a:r>
            <a:r>
              <a:rPr lang="el-GR" dirty="0" err="1" smtClean="0"/>
              <a:t>Pakhtunhwa</a:t>
            </a:r>
            <a:r>
              <a:rPr lang="el-GR" dirty="0" smtClean="0"/>
              <a:t>  στο κεφάλι με σκοπό να την εκτελέσει τη 15χρονη </a:t>
            </a:r>
            <a:r>
              <a:rPr lang="el-GR" dirty="0" err="1" smtClean="0"/>
              <a:t>Μαλάλα</a:t>
            </a:r>
            <a:r>
              <a:rPr lang="el-GR" dirty="0" smtClean="0"/>
              <a:t> </a:t>
            </a:r>
            <a:r>
              <a:rPr lang="el-GR" dirty="0" err="1" smtClean="0"/>
              <a:t>Γιουσαφτζάι</a:t>
            </a:r>
            <a:r>
              <a:rPr lang="el-GR" dirty="0" smtClean="0"/>
              <a:t> επειδή πήγαινε σχολείο, παρά την απαγόρευση των </a:t>
            </a:r>
            <a:r>
              <a:rPr lang="el-GR" dirty="0" err="1" smtClean="0"/>
              <a:t>Ταλιμπάν</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pic>
        <p:nvPicPr>
          <p:cNvPr id="7" name="6 - Θέση εικόνας" descr="IMG_9792.JPG"/>
          <p:cNvPicPr>
            <a:picLocks noGrp="1" noChangeAspect="1"/>
          </p:cNvPicPr>
          <p:nvPr>
            <p:ph type="pic" idx="1"/>
          </p:nvPr>
        </p:nvPicPr>
        <p:blipFill>
          <a:blip r:embed="rId2"/>
          <a:srcRect t="11900" b="11900"/>
          <a:stretch>
            <a:fillRect/>
          </a:stretch>
        </p:blipFill>
        <p:spPr>
          <a:xfrm>
            <a:off x="642910" y="571480"/>
            <a:ext cx="7643813" cy="5929312"/>
          </a:xfrm>
        </p:spPr>
      </p:pic>
      <p:sp>
        <p:nvSpPr>
          <p:cNvPr id="6" name="5 - Θέση κειμένου"/>
          <p:cNvSpPr>
            <a:spLocks noGrp="1"/>
          </p:cNvSpPr>
          <p:nvPr>
            <p:ph type="body" sz="half" idx="2"/>
          </p:nvPr>
        </p:nvSpPr>
        <p:spPr>
          <a:xfrm>
            <a:off x="8143899" y="3786190"/>
            <a:ext cx="535343" cy="2004607"/>
          </a:xfrm>
        </p:spPr>
        <p:txBody>
          <a:bodyPr/>
          <a:lstStyle/>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1214422"/>
            <a:ext cx="7572428" cy="785818"/>
          </a:xfrm>
        </p:spPr>
        <p:txBody>
          <a:bodyPr>
            <a:normAutofit/>
          </a:bodyPr>
          <a:lstStyle/>
          <a:p>
            <a:r>
              <a:rPr lang="el-GR" sz="3200" dirty="0" smtClean="0"/>
              <a:t>Η γενετική μελέτη</a:t>
            </a:r>
            <a:endParaRPr lang="el-GR" sz="3200" dirty="0"/>
          </a:p>
        </p:txBody>
      </p:sp>
      <p:sp>
        <p:nvSpPr>
          <p:cNvPr id="3" name="2 - Θέση περιεχομένου"/>
          <p:cNvSpPr>
            <a:spLocks noGrp="1"/>
          </p:cNvSpPr>
          <p:nvPr>
            <p:ph idx="1"/>
          </p:nvPr>
        </p:nvSpPr>
        <p:spPr>
          <a:xfrm>
            <a:off x="357158" y="1857364"/>
            <a:ext cx="8329642" cy="4717172"/>
          </a:xfrm>
        </p:spPr>
        <p:txBody>
          <a:bodyPr>
            <a:normAutofit/>
          </a:bodyPr>
          <a:lstStyle/>
          <a:p>
            <a:r>
              <a:rPr lang="el-GR" sz="1600" dirty="0" smtClean="0"/>
              <a:t>Ινστιτούτο Γενετικής του </a:t>
            </a:r>
            <a:r>
              <a:rPr lang="el-GR" sz="1600" dirty="0" err="1" smtClean="0"/>
              <a:t>Καίμπριτζ</a:t>
            </a:r>
            <a:r>
              <a:rPr lang="el-GR" sz="1600" dirty="0" smtClean="0"/>
              <a:t> με επικεφαλής τον </a:t>
            </a:r>
            <a:r>
              <a:rPr lang="el-GR" sz="1600" dirty="0" err="1" smtClean="0"/>
              <a:t>Κασίμ</a:t>
            </a:r>
            <a:r>
              <a:rPr lang="el-GR" sz="1600" dirty="0" smtClean="0"/>
              <a:t> </a:t>
            </a:r>
            <a:r>
              <a:rPr lang="el-GR" sz="1600" dirty="0" err="1" smtClean="0"/>
              <a:t>Αγιούμπ</a:t>
            </a:r>
            <a:endParaRPr lang="el-GR" sz="1600" dirty="0" smtClean="0"/>
          </a:p>
          <a:p>
            <a:pPr>
              <a:buNone/>
            </a:pPr>
            <a:r>
              <a:rPr lang="el-GR" sz="1600" dirty="0" smtClean="0"/>
              <a:t>και συνεργαζόμενους επιστήμονες από </a:t>
            </a:r>
            <a:r>
              <a:rPr lang="el-GR" sz="1600" dirty="0" err="1" smtClean="0"/>
              <a:t>Βρεττανία</a:t>
            </a:r>
            <a:r>
              <a:rPr lang="el-GR" sz="1600" dirty="0" smtClean="0"/>
              <a:t>, Ιταλία και Πακιστάν</a:t>
            </a:r>
          </a:p>
          <a:p>
            <a:pPr>
              <a:buNone/>
            </a:pPr>
            <a:r>
              <a:rPr lang="el-GR" sz="1600" dirty="0" smtClean="0"/>
              <a:t>ανέλυσαν δείγματα </a:t>
            </a:r>
            <a:r>
              <a:rPr lang="en-US" sz="1600" dirty="0" smtClean="0"/>
              <a:t>DNA </a:t>
            </a:r>
            <a:r>
              <a:rPr lang="el-GR" sz="1600" dirty="0" smtClean="0"/>
              <a:t>από 23 άτομα που ζούσαν σε τρεις διαφορετικές κοιλάδες</a:t>
            </a:r>
          </a:p>
          <a:p>
            <a:pPr>
              <a:buNone/>
            </a:pPr>
            <a:endParaRPr lang="el-GR" sz="1600" dirty="0" smtClean="0"/>
          </a:p>
          <a:p>
            <a:pPr>
              <a:buNone/>
            </a:pPr>
            <a:endParaRPr lang="el-GR" sz="1600" dirty="0" smtClean="0"/>
          </a:p>
          <a:p>
            <a:pPr>
              <a:buNone/>
            </a:pPr>
            <a:r>
              <a:rPr lang="el-GR" sz="1600" dirty="0" smtClean="0"/>
              <a:t> </a:t>
            </a:r>
            <a:r>
              <a:rPr lang="el-GR" sz="1600" dirty="0" smtClean="0"/>
              <a:t>-γενετική </a:t>
            </a:r>
            <a:r>
              <a:rPr lang="el-GR" sz="1600" dirty="0" smtClean="0"/>
              <a:t>συγγένεια με παλαιολιθικούς κυνηγούς συλλέκτες της Σιβηρίας</a:t>
            </a:r>
          </a:p>
          <a:p>
            <a:pPr>
              <a:buNone/>
            </a:pPr>
            <a:endParaRPr lang="el-GR" sz="1600" dirty="0" smtClean="0"/>
          </a:p>
          <a:p>
            <a:pPr>
              <a:buNone/>
            </a:pPr>
            <a:endParaRPr lang="el-GR" sz="1600" dirty="0" smtClean="0"/>
          </a:p>
          <a:p>
            <a:pPr>
              <a:buNone/>
            </a:pPr>
            <a:r>
              <a:rPr lang="el-GR" sz="1600" dirty="0" smtClean="0"/>
              <a:t>-αρ</a:t>
            </a:r>
            <a:r>
              <a:rPr lang="el-GR" sz="1600" dirty="0" smtClean="0"/>
              <a:t>χαίος </a:t>
            </a:r>
            <a:r>
              <a:rPr lang="el-GR" sz="1600" dirty="0" smtClean="0"/>
              <a:t>λαός από τη βόρεια Ευρασία</a:t>
            </a:r>
          </a:p>
          <a:p>
            <a:pPr>
              <a:buNone/>
            </a:pPr>
            <a:r>
              <a:rPr lang="el-GR" sz="1600" dirty="0" smtClean="0"/>
              <a:t> </a:t>
            </a:r>
          </a:p>
          <a:p>
            <a:pPr>
              <a:buNone/>
            </a:pPr>
            <a:endParaRPr lang="el-GR"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90</TotalTime>
  <Words>651</Words>
  <Application>Microsoft Office PowerPoint</Application>
  <PresentationFormat>Προβολή στην οθόνη (4:3)</PresentationFormat>
  <Paragraphs>85</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Αστικό</vt:lpstr>
      <vt:lpstr>         ΟΜΟΙΟΠΑΘΗΤΙΚΟ ΙΑΤΡΕΙΟ</vt:lpstr>
      <vt:lpstr>Διαφάνεια 2</vt:lpstr>
      <vt:lpstr>Διαφάνεια 3</vt:lpstr>
      <vt:lpstr>Διαφάνεια 4</vt:lpstr>
      <vt:lpstr>Ιστορικά στοιχεία</vt:lpstr>
      <vt:lpstr>Εθελοντισμός στις κοιλάδες των Καλάσα</vt:lpstr>
      <vt:lpstr>        τελευταία δεκαετία</vt:lpstr>
      <vt:lpstr>Διαφάνεια 8</vt:lpstr>
      <vt:lpstr>Η γενετική μελέτη</vt:lpstr>
      <vt:lpstr>  ομοιοπαθητικά φάρμακα</vt:lpstr>
      <vt:lpstr>       κλινική εξέταση παιδιών</vt:lpstr>
      <vt:lpstr>Διαφάνεια 12</vt:lpstr>
      <vt:lpstr>Διαφάνεια 13</vt:lpstr>
      <vt:lpstr>      διάρροια των ταξιδιωτών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ΟΜΟΙΟΠΑΘΗΤΙΚΟ ΙΑΤΡΕΙΟ</dc:title>
  <dc:creator>DELL</dc:creator>
  <cp:lastModifiedBy>DELL</cp:lastModifiedBy>
  <cp:revision>11</cp:revision>
  <dcterms:created xsi:type="dcterms:W3CDTF">2019-09-21T19:59:44Z</dcterms:created>
  <dcterms:modified xsi:type="dcterms:W3CDTF">2019-09-25T20:40:09Z</dcterms:modified>
</cp:coreProperties>
</file>